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304" r:id="rId3"/>
    <p:sldId id="303" r:id="rId4"/>
    <p:sldId id="308" r:id="rId5"/>
    <p:sldId id="309" r:id="rId6"/>
    <p:sldId id="310" r:id="rId7"/>
  </p:sldIdLst>
  <p:sldSz cx="6858000" cy="5143500"/>
  <p:notesSz cx="9926638" cy="6797675"/>
  <p:defaultTextStyle>
    <a:defPPr>
      <a:defRPr lang="ru-RU"/>
    </a:defPPr>
    <a:lvl1pPr marL="0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1pPr>
    <a:lvl2pPr marL="724662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2pPr>
    <a:lvl3pPr marL="1449324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3pPr>
    <a:lvl4pPr marL="2173986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4pPr>
    <a:lvl5pPr marL="2898648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5pPr>
    <a:lvl6pPr marL="3623310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6pPr>
    <a:lvl7pPr marL="4347972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7pPr>
    <a:lvl8pPr marL="5072634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8pPr>
    <a:lvl9pPr marL="5797296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65" userDrawn="1">
          <p15:clr>
            <a:srgbClr val="A4A3A4"/>
          </p15:clr>
        </p15:guide>
        <p15:guide id="2" pos="255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4889"/>
    <a:srgbClr val="005696"/>
    <a:srgbClr val="11437F"/>
    <a:srgbClr val="DDDDDD"/>
    <a:srgbClr val="81C0BB"/>
    <a:srgbClr val="F0F8FA"/>
    <a:srgbClr val="E6E6E6"/>
    <a:srgbClr val="3481B8"/>
    <a:srgbClr val="4978B1"/>
    <a:srgbClr val="2874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75" autoAdjust="0"/>
    <p:restoredTop sz="94645" autoAdjust="0"/>
  </p:normalViewPr>
  <p:slideViewPr>
    <p:cSldViewPr>
      <p:cViewPr varScale="1">
        <p:scale>
          <a:sx n="144" d="100"/>
          <a:sy n="144" d="100"/>
        </p:scale>
        <p:origin x="1584" y="102"/>
      </p:cViewPr>
      <p:guideLst>
        <p:guide orient="horz" pos="4565"/>
        <p:guide pos="25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E30B252F-8492-4B2F-BA77-150FFEA847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1907" cy="339219"/>
          </a:xfrm>
          <a:prstGeom prst="rect">
            <a:avLst/>
          </a:prstGeom>
        </p:spPr>
        <p:txBody>
          <a:bodyPr vert="horz" lIns="169731" tIns="84865" rIns="169731" bIns="84865" rtlCol="0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33C85C5-53C6-4F20-A46C-AE2DEDE048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22001" y="2"/>
            <a:ext cx="4301907" cy="339219"/>
          </a:xfrm>
          <a:prstGeom prst="rect">
            <a:avLst/>
          </a:prstGeom>
        </p:spPr>
        <p:txBody>
          <a:bodyPr vert="horz" lIns="169731" tIns="84865" rIns="169731" bIns="84865" rtlCol="0"/>
          <a:lstStyle>
            <a:lvl1pPr algn="r">
              <a:defRPr sz="2200"/>
            </a:lvl1pPr>
          </a:lstStyle>
          <a:p>
            <a:fld id="{B319EF66-CBD7-4FA5-874F-C15789B8559E}" type="datetimeFigureOut">
              <a:rPr lang="ru-RU" smtClean="0"/>
              <a:pPr/>
              <a:t>19.03.2025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CB46D85-D407-4DF4-945D-6827D592EB9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2" y="6458458"/>
            <a:ext cx="4301907" cy="339219"/>
          </a:xfrm>
          <a:prstGeom prst="rect">
            <a:avLst/>
          </a:prstGeom>
        </p:spPr>
        <p:txBody>
          <a:bodyPr vert="horz" lIns="169731" tIns="84865" rIns="169731" bIns="84865" rtlCol="0" anchor="b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525DC81-42C0-4D20-A881-B2050CF560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22001" y="6458458"/>
            <a:ext cx="4301907" cy="339219"/>
          </a:xfrm>
          <a:prstGeom prst="rect">
            <a:avLst/>
          </a:prstGeom>
        </p:spPr>
        <p:txBody>
          <a:bodyPr vert="horz" lIns="169731" tIns="84865" rIns="169731" bIns="84865" rtlCol="0" anchor="b"/>
          <a:lstStyle>
            <a:lvl1pPr algn="r">
              <a:defRPr sz="2200"/>
            </a:lvl1pPr>
          </a:lstStyle>
          <a:p>
            <a:fld id="{7FB3B98C-91AF-4E43-94DE-89EACF5A2CF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344976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1907" cy="339219"/>
          </a:xfrm>
          <a:prstGeom prst="rect">
            <a:avLst/>
          </a:prstGeom>
        </p:spPr>
        <p:txBody>
          <a:bodyPr vert="horz" lIns="169731" tIns="84865" rIns="169731" bIns="84865" rtlCol="0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001" y="2"/>
            <a:ext cx="4301907" cy="339219"/>
          </a:xfrm>
          <a:prstGeom prst="rect">
            <a:avLst/>
          </a:prstGeom>
        </p:spPr>
        <p:txBody>
          <a:bodyPr vert="horz" lIns="169731" tIns="84865" rIns="169731" bIns="84865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pPr/>
              <a:t>19.03.2025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435350" y="850900"/>
            <a:ext cx="3055938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31" tIns="84865" rIns="169731" bIns="84865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21" y="3272462"/>
            <a:ext cx="7942403" cy="2677168"/>
          </a:xfrm>
          <a:prstGeom prst="rect">
            <a:avLst/>
          </a:prstGeom>
        </p:spPr>
        <p:txBody>
          <a:bodyPr vert="horz" lIns="169731" tIns="84865" rIns="169731" bIns="84865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8458"/>
            <a:ext cx="4301907" cy="339219"/>
          </a:xfrm>
          <a:prstGeom prst="rect">
            <a:avLst/>
          </a:prstGeom>
        </p:spPr>
        <p:txBody>
          <a:bodyPr vert="horz" lIns="169731" tIns="84865" rIns="169731" bIns="84865" rtlCol="0" anchor="b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001" y="6458458"/>
            <a:ext cx="4301907" cy="339219"/>
          </a:xfrm>
          <a:prstGeom prst="rect">
            <a:avLst/>
          </a:prstGeom>
        </p:spPr>
        <p:txBody>
          <a:bodyPr vert="horz" lIns="169731" tIns="84865" rIns="169731" bIns="84865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1pPr>
    <a:lvl2pPr marL="724662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2pPr>
    <a:lvl3pPr marL="1449324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3pPr>
    <a:lvl4pPr marL="2173986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4pPr>
    <a:lvl5pPr marL="2898648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5pPr>
    <a:lvl6pPr marL="3623310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6pPr>
    <a:lvl7pPr marL="4347972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7pPr>
    <a:lvl8pPr marL="5072634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8pPr>
    <a:lvl9pPr marL="5797296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435350" y="850900"/>
            <a:ext cx="3055938" cy="22923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9609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435350" y="850900"/>
            <a:ext cx="3055938" cy="22923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0973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435350" y="850900"/>
            <a:ext cx="3055938" cy="22923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26506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77D1F-4AE4-43F4-8A1E-CA1E32590B9B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34518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977D1F-4AE4-43F4-8A1E-CA1E32590B9B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446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699274" y="1363884"/>
            <a:ext cx="4800601" cy="201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7"/>
            </a:lvl1pPr>
          </a:lstStyle>
          <a:p>
            <a:endParaRPr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5617" y="35233"/>
            <a:ext cx="3256857" cy="20159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31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40C1-9663-4834-9678-E2A955AB6CD1}" type="datetime1">
              <a:rPr lang="en-US" smtClean="0"/>
              <a:pPr/>
              <a:t>3/19/2025</a:t>
            </a:fld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0545A-7CB3-4638-8526-C2A293956A7E}" type="datetime1">
              <a:rPr lang="en-US" smtClean="0"/>
              <a:pPr/>
              <a:t>3/19/2025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5617" y="35233"/>
            <a:ext cx="3256857" cy="20159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31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7DF15-E714-4CF6-BEF1-7D53FFC8CFCA}" type="datetime1">
              <a:rPr lang="en-US" smtClean="0"/>
              <a:pPr/>
              <a:t>3/19/2025</a:t>
            </a:fld>
            <a:endParaRPr lang="en-US" dirty="0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5617" y="35233"/>
            <a:ext cx="3256857" cy="20159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31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:a16="http://schemas.microsoft.com/office/drawing/2014/main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5205132" y="4916696"/>
            <a:ext cx="1577341" cy="201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310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2900" y="3684404"/>
            <a:ext cx="3176686" cy="19389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342901" y="4783457"/>
            <a:ext cx="1577341" cy="87806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1FDA38-3827-4210-964C-B9BB6950A0C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19.03.2025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075C6-3FCA-44D6-AF79-67455D1720D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870968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8929" y="2425391"/>
            <a:ext cx="450918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2900" y="3684404"/>
            <a:ext cx="317668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331721" y="4783459"/>
            <a:ext cx="2194560" cy="43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2901" y="4783457"/>
            <a:ext cx="1577341" cy="43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340C1-9663-4834-9678-E2A955AB6CD1}" type="datetime1">
              <a:rPr lang="en-US" smtClean="0"/>
              <a:pPr/>
              <a:t>3/19/2025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205132" y="4916696"/>
            <a:ext cx="1577341" cy="201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310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250F777F-F515-4D06-8533-650D147B7E4D}"/>
              </a:ext>
            </a:extLst>
          </p:cNvPr>
          <p:cNvSpPr/>
          <p:nvPr userDrawn="1"/>
        </p:nvSpPr>
        <p:spPr>
          <a:xfrm flipV="1">
            <a:off x="-1" y="322685"/>
            <a:ext cx="6851723" cy="210729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142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E07E7B4-4E17-4405-93E2-17D14195C15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1400"/>
            <a:ext cx="1051831" cy="41173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6" r:id="rId4"/>
  </p:sldLayoutIdLst>
  <p:hf hdr="0" ftr="0" dt="0"/>
  <p:txStyles>
    <p:titleStyle>
      <a:lvl1pPr>
        <a:defRPr sz="2378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43859">
        <a:defRPr>
          <a:latin typeface="+mn-lt"/>
          <a:ea typeface="+mn-ea"/>
          <a:cs typeface="+mn-cs"/>
        </a:defRPr>
      </a:lvl2pPr>
      <a:lvl3pPr marL="1087718">
        <a:defRPr>
          <a:latin typeface="+mn-lt"/>
          <a:ea typeface="+mn-ea"/>
          <a:cs typeface="+mn-cs"/>
        </a:defRPr>
      </a:lvl3pPr>
      <a:lvl4pPr marL="1631576">
        <a:defRPr>
          <a:latin typeface="+mn-lt"/>
          <a:ea typeface="+mn-ea"/>
          <a:cs typeface="+mn-cs"/>
        </a:defRPr>
      </a:lvl4pPr>
      <a:lvl5pPr marL="2175435">
        <a:defRPr>
          <a:latin typeface="+mn-lt"/>
          <a:ea typeface="+mn-ea"/>
          <a:cs typeface="+mn-cs"/>
        </a:defRPr>
      </a:lvl5pPr>
      <a:lvl6pPr marL="2719295">
        <a:defRPr>
          <a:latin typeface="+mn-lt"/>
          <a:ea typeface="+mn-ea"/>
          <a:cs typeface="+mn-cs"/>
        </a:defRPr>
      </a:lvl6pPr>
      <a:lvl7pPr marL="3263153">
        <a:defRPr>
          <a:latin typeface="+mn-lt"/>
          <a:ea typeface="+mn-ea"/>
          <a:cs typeface="+mn-cs"/>
        </a:defRPr>
      </a:lvl7pPr>
      <a:lvl8pPr marL="3807012">
        <a:defRPr>
          <a:latin typeface="+mn-lt"/>
          <a:ea typeface="+mn-ea"/>
          <a:cs typeface="+mn-cs"/>
        </a:defRPr>
      </a:lvl8pPr>
      <a:lvl9pPr marL="435087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43859">
        <a:defRPr>
          <a:latin typeface="+mn-lt"/>
          <a:ea typeface="+mn-ea"/>
          <a:cs typeface="+mn-cs"/>
        </a:defRPr>
      </a:lvl2pPr>
      <a:lvl3pPr marL="1087718">
        <a:defRPr>
          <a:latin typeface="+mn-lt"/>
          <a:ea typeface="+mn-ea"/>
          <a:cs typeface="+mn-cs"/>
        </a:defRPr>
      </a:lvl3pPr>
      <a:lvl4pPr marL="1631576">
        <a:defRPr>
          <a:latin typeface="+mn-lt"/>
          <a:ea typeface="+mn-ea"/>
          <a:cs typeface="+mn-cs"/>
        </a:defRPr>
      </a:lvl4pPr>
      <a:lvl5pPr marL="2175435">
        <a:defRPr>
          <a:latin typeface="+mn-lt"/>
          <a:ea typeface="+mn-ea"/>
          <a:cs typeface="+mn-cs"/>
        </a:defRPr>
      </a:lvl5pPr>
      <a:lvl6pPr marL="2719295">
        <a:defRPr>
          <a:latin typeface="+mn-lt"/>
          <a:ea typeface="+mn-ea"/>
          <a:cs typeface="+mn-cs"/>
        </a:defRPr>
      </a:lvl6pPr>
      <a:lvl7pPr marL="3263153">
        <a:defRPr>
          <a:latin typeface="+mn-lt"/>
          <a:ea typeface="+mn-ea"/>
          <a:cs typeface="+mn-cs"/>
        </a:defRPr>
      </a:lvl7pPr>
      <a:lvl8pPr marL="3807012">
        <a:defRPr>
          <a:latin typeface="+mn-lt"/>
          <a:ea typeface="+mn-ea"/>
          <a:cs typeface="+mn-cs"/>
        </a:defRPr>
      </a:lvl8pPr>
      <a:lvl9pPr marL="435087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151BF20-B92B-4BE4-94F5-F48CE41002E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3583" y="65072"/>
            <a:ext cx="1676399" cy="467567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9583" y="4913344"/>
            <a:ext cx="6842140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142" dirty="0"/>
          </a:p>
        </p:txBody>
      </p:sp>
      <p:sp>
        <p:nvSpPr>
          <p:cNvPr id="9" name="object 9"/>
          <p:cNvSpPr/>
          <p:nvPr/>
        </p:nvSpPr>
        <p:spPr>
          <a:xfrm>
            <a:off x="4876800" y="412865"/>
            <a:ext cx="1974297" cy="43807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142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" y="1644735"/>
            <a:ext cx="609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Открытие </a:t>
            </a:r>
            <a:r>
              <a:rPr lang="ru-RU" sz="2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лицевых счетов участникам </a:t>
            </a:r>
            <a:r>
              <a:rPr lang="ru-RU" sz="22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казначейского сопровождения</a:t>
            </a:r>
            <a:endParaRPr lang="ru-RU" sz="22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24686" y="4884282"/>
            <a:ext cx="2728612" cy="238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51" dirty="0">
                <a:solidFill>
                  <a:schemeClr val="bg1">
                    <a:lumMod val="65000"/>
                  </a:schemeClr>
                </a:solidFill>
              </a:rPr>
              <a:t>www.moscow.roskazna.gov.ru</a:t>
            </a:r>
            <a:endParaRPr lang="ru-RU" sz="95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54075" y="4894439"/>
            <a:ext cx="2719032" cy="384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51" dirty="0">
                <a:solidFill>
                  <a:schemeClr val="bg1">
                    <a:lumMod val="65000"/>
                  </a:schemeClr>
                </a:solidFill>
              </a:rPr>
              <a:t> г. Москва, </a:t>
            </a:r>
            <a:r>
              <a:rPr lang="ru-RU" sz="951" dirty="0" smtClean="0">
                <a:solidFill>
                  <a:schemeClr val="bg1">
                    <a:lumMod val="65000"/>
                  </a:schemeClr>
                </a:solidFill>
              </a:rPr>
              <a:t>март 2025</a:t>
            </a:r>
          </a:p>
          <a:p>
            <a:pPr algn="r"/>
            <a:endParaRPr lang="ru-RU" sz="95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" name="object 2">
            <a:extLst>
              <a:ext uri="{FF2B5EF4-FFF2-40B4-BE49-F238E27FC236}">
                <a16:creationId xmlns:a16="http://schemas.microsoft.com/office/drawing/2014/main" id="{5B18A36C-A304-4C91-856D-493F17EA7DB3}"/>
              </a:ext>
            </a:extLst>
          </p:cNvPr>
          <p:cNvSpPr/>
          <p:nvPr/>
        </p:nvSpPr>
        <p:spPr>
          <a:xfrm flipV="1">
            <a:off x="0" y="322684"/>
            <a:ext cx="6553200" cy="210729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142" dirty="0"/>
          </a:p>
        </p:txBody>
      </p:sp>
      <p:pic>
        <p:nvPicPr>
          <p:cNvPr id="13" name="Рисунок 8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3400" cy="514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2537" y="1982057"/>
            <a:ext cx="4657725" cy="1950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486150"/>
            <a:ext cx="1780942" cy="874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bject 8"/>
          <p:cNvSpPr/>
          <p:nvPr/>
        </p:nvSpPr>
        <p:spPr>
          <a:xfrm>
            <a:off x="9583" y="4913344"/>
            <a:ext cx="6842140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142" dirty="0"/>
          </a:p>
        </p:txBody>
      </p:sp>
      <p:sp>
        <p:nvSpPr>
          <p:cNvPr id="12" name="TextBox 11"/>
          <p:cNvSpPr txBox="1"/>
          <p:nvPr/>
        </p:nvSpPr>
        <p:spPr>
          <a:xfrm>
            <a:off x="4154075" y="4894439"/>
            <a:ext cx="2719032" cy="238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51" dirty="0">
                <a:solidFill>
                  <a:schemeClr val="bg1">
                    <a:lumMod val="65000"/>
                  </a:schemeClr>
                </a:solidFill>
              </a:rPr>
              <a:t> г. Москва, </a:t>
            </a:r>
            <a:r>
              <a:rPr lang="ru-RU" sz="951" dirty="0" smtClean="0">
                <a:solidFill>
                  <a:schemeClr val="bg1">
                    <a:lumMod val="65000"/>
                  </a:schemeClr>
                </a:solidFill>
              </a:rPr>
              <a:t>март 2025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1295400" y="1962150"/>
            <a:ext cx="12573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100" b="1" dirty="0" smtClean="0"/>
          </a:p>
        </p:txBody>
      </p:sp>
      <p:sp>
        <p:nvSpPr>
          <p:cNvPr id="48" name="Прямоугольник 47"/>
          <p:cNvSpPr/>
          <p:nvPr/>
        </p:nvSpPr>
        <p:spPr>
          <a:xfrm>
            <a:off x="2590800" y="971550"/>
            <a:ext cx="15621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 smtClean="0"/>
          </a:p>
          <a:p>
            <a:pPr algn="ctr"/>
            <a:endParaRPr lang="ru-RU" sz="1200" dirty="0" smtClean="0"/>
          </a:p>
        </p:txBody>
      </p:sp>
      <p:pic>
        <p:nvPicPr>
          <p:cNvPr id="22" name="Рисунок 8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3400" cy="514350"/>
          </a:xfrm>
          <a:prstGeom prst="rect">
            <a:avLst/>
          </a:prstGeom>
        </p:spPr>
      </p:pic>
      <p:pic>
        <p:nvPicPr>
          <p:cNvPr id="23" name="Рисунок 4">
            <a:extLst>
              <a:ext uri="{FF2B5EF4-FFF2-40B4-BE49-F238E27FC236}">
                <a16:creationId xmlns:a16="http://schemas.microsoft.com/office/drawing/2014/main" id="{2151BF20-B92B-4BE4-94F5-F48CE41002EB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3583" y="46022"/>
            <a:ext cx="1676399" cy="467567"/>
          </a:xfrm>
          <a:prstGeom prst="rect">
            <a:avLst/>
          </a:prstGeom>
        </p:spPr>
      </p:pic>
      <p:pic>
        <p:nvPicPr>
          <p:cNvPr id="24" name="Рисунок 8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3400" cy="51435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362200" y="57150"/>
            <a:ext cx="4267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500" b="1" dirty="0" smtClean="0">
                <a:solidFill>
                  <a:srgbClr val="002060"/>
                </a:solidFill>
              </a:rPr>
              <a:t>Лицевой счет участника </a:t>
            </a:r>
          </a:p>
          <a:p>
            <a:pPr algn="r"/>
            <a:r>
              <a:rPr lang="ru-RU" sz="1500" b="1" dirty="0" smtClean="0">
                <a:solidFill>
                  <a:srgbClr val="002060"/>
                </a:solidFill>
              </a:rPr>
              <a:t>казначейского сопровождения</a:t>
            </a:r>
            <a:endParaRPr lang="ru-RU" sz="1500" b="1" dirty="0">
              <a:solidFill>
                <a:srgbClr val="00206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33400" y="819150"/>
            <a:ext cx="5715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rgbClr val="002060"/>
                </a:solidFill>
              </a:rPr>
              <a:t>Приказ Федерального казначейства от 22.12.2021 № 44н "Об утверждении Порядка открытия лицевых счетов территориальными органами Федерального казначейства участникам казначейского сопровождения"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209800" y="4019550"/>
            <a:ext cx="44958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*</a:t>
            </a:r>
            <a:r>
              <a:rPr lang="ru-RU" sz="1200" b="1" dirty="0" smtClean="0"/>
              <a:t>Тип бюджета:</a:t>
            </a:r>
          </a:p>
          <a:p>
            <a:r>
              <a:rPr lang="ru-RU" sz="1200" dirty="0" smtClean="0"/>
              <a:t>1 – Федеральный бюджет (ЛС открывается на уровне ЦС)</a:t>
            </a:r>
          </a:p>
          <a:p>
            <a:r>
              <a:rPr lang="ru-RU" sz="1200" dirty="0" smtClean="0"/>
              <a:t>2 – бюджет субъекта Российской Федерации </a:t>
            </a:r>
          </a:p>
          <a:p>
            <a:r>
              <a:rPr lang="ru-RU" sz="1200" dirty="0" smtClean="0"/>
              <a:t>3 – местный бюджет</a:t>
            </a:r>
            <a:endParaRPr lang="ru-RU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2667000" y="3028950"/>
            <a:ext cx="15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*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67000" y="1996786"/>
            <a:ext cx="914400" cy="498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81717" y="2038350"/>
            <a:ext cx="53308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-24686" y="4884282"/>
            <a:ext cx="2728612" cy="238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51" dirty="0">
                <a:solidFill>
                  <a:schemeClr val="bg1">
                    <a:lumMod val="65000"/>
                  </a:schemeClr>
                </a:solidFill>
              </a:rPr>
              <a:t>www.moscow.roskazna.gov.ru</a:t>
            </a:r>
            <a:endParaRPr lang="ru-RU" sz="95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02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151BF20-B92B-4BE4-94F5-F48CE41002E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933199" cy="514350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9583" y="4913344"/>
            <a:ext cx="6842140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142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9AD3B2-72C4-4B08-AD9B-62CE292C6BCD}"/>
              </a:ext>
            </a:extLst>
          </p:cNvPr>
          <p:cNvSpPr txBox="1"/>
          <p:nvPr/>
        </p:nvSpPr>
        <p:spPr>
          <a:xfrm>
            <a:off x="2514601" y="106466"/>
            <a:ext cx="43569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>
                <a:solidFill>
                  <a:srgbClr val="11437F"/>
                </a:solidFill>
              </a:rPr>
              <a:t>Варианты открытия лицевого счета </a:t>
            </a:r>
            <a:r>
              <a:rPr lang="ru-RU" sz="1200" b="1" dirty="0" smtClean="0">
                <a:solidFill>
                  <a:srgbClr val="11437F"/>
                </a:solidFill>
              </a:rPr>
              <a:t>71 типа</a:t>
            </a:r>
            <a:endParaRPr lang="ru-RU" sz="1200" dirty="0">
              <a:solidFill>
                <a:srgbClr val="11437F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295400" y="1962150"/>
            <a:ext cx="12573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100" b="1" dirty="0" smtClean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800926" y="603825"/>
            <a:ext cx="5486400" cy="609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n>
                  <a:solidFill>
                    <a:schemeClr val="tx1"/>
                  </a:solidFill>
                </a:ln>
                <a:solidFill>
                  <a:srgbClr val="11437F"/>
                </a:solidFill>
              </a:rPr>
              <a:t>Варианты открытия лицевого счета участника казначейского сопровождения</a:t>
            </a:r>
            <a:endParaRPr lang="ru-RU" sz="2000" dirty="0">
              <a:ln>
                <a:solidFill>
                  <a:schemeClr val="tx1"/>
                </a:solidFill>
              </a:ln>
              <a:solidFill>
                <a:srgbClr val="11437F"/>
              </a:solidFill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>
            <a:off x="5105400" y="1222117"/>
            <a:ext cx="739533" cy="18163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Скругленный прямоугольник 37"/>
          <p:cNvSpPr/>
          <p:nvPr/>
        </p:nvSpPr>
        <p:spPr>
          <a:xfrm>
            <a:off x="3924300" y="1417112"/>
            <a:ext cx="2720975" cy="1447800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790" dirty="0">
                <a:solidFill>
                  <a:srgbClr val="002060"/>
                </a:solidFill>
              </a:rPr>
              <a:t>Участник казначейского сопровождения </a:t>
            </a:r>
            <a:r>
              <a:rPr lang="ru-RU" sz="790" dirty="0" smtClean="0">
                <a:solidFill>
                  <a:srgbClr val="002060"/>
                </a:solidFill>
              </a:rPr>
              <a:t>формирует с использованием личного кабинета ГИИС «Электронный бюджет» </a:t>
            </a:r>
            <a:r>
              <a:rPr lang="ru-RU" sz="790" b="1" dirty="0" smtClean="0">
                <a:solidFill>
                  <a:srgbClr val="002060"/>
                </a:solidFill>
              </a:rPr>
              <a:t>электронный документ </a:t>
            </a:r>
            <a:r>
              <a:rPr lang="ru-RU" sz="790" dirty="0" smtClean="0">
                <a:solidFill>
                  <a:srgbClr val="002060"/>
                </a:solidFill>
              </a:rPr>
              <a:t>для </a:t>
            </a:r>
            <a:r>
              <a:rPr lang="ru-RU" sz="790" dirty="0">
                <a:solidFill>
                  <a:srgbClr val="002060"/>
                </a:solidFill>
              </a:rPr>
              <a:t>открытия лицевого </a:t>
            </a:r>
            <a:r>
              <a:rPr lang="ru-RU" sz="790" dirty="0" smtClean="0">
                <a:solidFill>
                  <a:srgbClr val="002060"/>
                </a:solidFill>
              </a:rPr>
              <a:t>счета , ранее зарезервированного через </a:t>
            </a:r>
          </a:p>
          <a:p>
            <a:r>
              <a:rPr lang="ru-RU" sz="790" dirty="0" smtClean="0">
                <a:solidFill>
                  <a:srgbClr val="002060"/>
                </a:solidFill>
              </a:rPr>
              <a:t>      личный кабинет ЕИС в сфере   </a:t>
            </a:r>
          </a:p>
          <a:p>
            <a:r>
              <a:rPr lang="ru-RU" sz="790" dirty="0" smtClean="0">
                <a:solidFill>
                  <a:srgbClr val="002060"/>
                </a:solidFill>
              </a:rPr>
              <a:t>        закупок</a:t>
            </a:r>
            <a:endParaRPr lang="ru-RU" sz="790" dirty="0">
              <a:solidFill>
                <a:srgbClr val="002060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97878" y="1378095"/>
            <a:ext cx="2438399" cy="1474036"/>
          </a:xfrm>
          <a:prstGeom prst="round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800" dirty="0" smtClean="0">
                <a:solidFill>
                  <a:srgbClr val="002060"/>
                </a:solidFill>
              </a:rPr>
              <a:t>Участник </a:t>
            </a:r>
            <a:r>
              <a:rPr lang="ru-RU" sz="800" dirty="0">
                <a:solidFill>
                  <a:srgbClr val="002060"/>
                </a:solidFill>
              </a:rPr>
              <a:t>казначейского сопровождения </a:t>
            </a:r>
            <a:r>
              <a:rPr lang="ru-RU" sz="800" dirty="0" smtClean="0">
                <a:solidFill>
                  <a:srgbClr val="002060"/>
                </a:solidFill>
              </a:rPr>
              <a:t>формирует с использованием личного кабинета ГИИС «Электронный бюджет» </a:t>
            </a:r>
            <a:r>
              <a:rPr lang="ru-RU" sz="800" b="1" dirty="0" smtClean="0">
                <a:solidFill>
                  <a:srgbClr val="002060"/>
                </a:solidFill>
              </a:rPr>
              <a:t>электронный документ </a:t>
            </a:r>
            <a:r>
              <a:rPr lang="ru-RU" sz="800" dirty="0" smtClean="0">
                <a:solidFill>
                  <a:srgbClr val="002060"/>
                </a:solidFill>
              </a:rPr>
              <a:t>для открытия лицевого счета</a:t>
            </a:r>
            <a:endParaRPr lang="ru-RU" sz="800" dirty="0">
              <a:solidFill>
                <a:srgbClr val="002060"/>
              </a:solidFill>
            </a:endParaRPr>
          </a:p>
        </p:txBody>
      </p:sp>
      <p:sp>
        <p:nvSpPr>
          <p:cNvPr id="23" name="Стрелка вниз 22"/>
          <p:cNvSpPr/>
          <p:nvPr/>
        </p:nvSpPr>
        <p:spPr>
          <a:xfrm>
            <a:off x="3430653" y="3867149"/>
            <a:ext cx="226947" cy="1919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54" name="Прямая со стрелкой 53"/>
          <p:cNvCxnSpPr>
            <a:endCxn id="39" idx="0"/>
          </p:cNvCxnSpPr>
          <p:nvPr/>
        </p:nvCxnSpPr>
        <p:spPr>
          <a:xfrm flipH="1">
            <a:off x="1817078" y="1229116"/>
            <a:ext cx="775992" cy="14897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13703" y="2430344"/>
            <a:ext cx="1332990" cy="252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23343" y="2361197"/>
            <a:ext cx="782515" cy="391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Rounded Rectangle 26"/>
          <p:cNvSpPr/>
          <p:nvPr/>
        </p:nvSpPr>
        <p:spPr>
          <a:xfrm>
            <a:off x="533400" y="3013610"/>
            <a:ext cx="6248400" cy="178727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7185" y="3777297"/>
            <a:ext cx="729848" cy="353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Скругленный прямоугольник 16"/>
          <p:cNvSpPr/>
          <p:nvPr/>
        </p:nvSpPr>
        <p:spPr>
          <a:xfrm>
            <a:off x="1357033" y="3113286"/>
            <a:ext cx="4815993" cy="43641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2"/>
                </a:solidFill>
              </a:rPr>
              <a:t>Заявление на внесение изменений в КРЛС (тип «Открытие»)</a:t>
            </a:r>
            <a:r>
              <a:rPr lang="en-US" sz="900" dirty="0" smtClean="0">
                <a:solidFill>
                  <a:schemeClr val="tx2"/>
                </a:solidFill>
              </a:rPr>
              <a:t> </a:t>
            </a:r>
            <a:r>
              <a:rPr lang="ru-RU" sz="900" dirty="0" smtClean="0">
                <a:solidFill>
                  <a:schemeClr val="tx2"/>
                </a:solidFill>
              </a:rPr>
              <a:t>при условии включения организации в Сводный реестр или Реестр ИП и КФХ</a:t>
            </a:r>
            <a:endParaRPr lang="ru-RU" sz="900" dirty="0">
              <a:solidFill>
                <a:schemeClr val="tx2"/>
              </a:solidFill>
            </a:endParaRPr>
          </a:p>
        </p:txBody>
      </p:sp>
      <p:sp>
        <p:nvSpPr>
          <p:cNvPr id="30" name="Прямоугольник 21"/>
          <p:cNvSpPr/>
          <p:nvPr/>
        </p:nvSpPr>
        <p:spPr>
          <a:xfrm>
            <a:off x="947440" y="4362774"/>
            <a:ext cx="5486400" cy="380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Внесение записи об открытии ЛС 71 типа</a:t>
            </a:r>
            <a:endParaRPr lang="ru-RU" sz="1400" b="1" dirty="0">
              <a:solidFill>
                <a:srgbClr val="002060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в Книгу регистрации лицевых счетов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379887" y="3575918"/>
            <a:ext cx="3106513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Исполняется сотрудником ТОФК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71 </a:t>
            </a:r>
            <a:r>
              <a:rPr lang="ru-RU" sz="1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лс</a:t>
            </a:r>
            <a:r>
              <a:rPr lang="ru-RU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доводится до </a:t>
            </a:r>
            <a:r>
              <a:rPr lang="ru-RU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статуса </a:t>
            </a:r>
            <a:endParaRPr lang="ru-RU" sz="1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«На обработке ЦС»)</a:t>
            </a:r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Down Arrow 42"/>
          <p:cNvSpPr/>
          <p:nvPr/>
        </p:nvSpPr>
        <p:spPr>
          <a:xfrm>
            <a:off x="2379887" y="3524928"/>
            <a:ext cx="2286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52" name="Прямая со стрелкой 51"/>
          <p:cNvCxnSpPr/>
          <p:nvPr/>
        </p:nvCxnSpPr>
        <p:spPr>
          <a:xfrm>
            <a:off x="1855177" y="2852131"/>
            <a:ext cx="1575476" cy="17754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>
            <a:endCxn id="27" idx="0"/>
          </p:cNvCxnSpPr>
          <p:nvPr/>
        </p:nvCxnSpPr>
        <p:spPr>
          <a:xfrm flipH="1">
            <a:off x="3657600" y="2809817"/>
            <a:ext cx="1591640" cy="20379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Рисунок 8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340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18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" y="721588"/>
            <a:ext cx="6973824" cy="3478129"/>
          </a:xfrm>
          <a:prstGeom prst="rect">
            <a:avLst/>
          </a:prstGeom>
        </p:spPr>
      </p:pic>
      <p:sp>
        <p:nvSpPr>
          <p:cNvPr id="11" name="Овал 10"/>
          <p:cNvSpPr/>
          <p:nvPr/>
        </p:nvSpPr>
        <p:spPr>
          <a:xfrm>
            <a:off x="208722" y="1883465"/>
            <a:ext cx="1841224" cy="764485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endParaRPr lang="ru-RU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4226616" y="1352550"/>
            <a:ext cx="954984" cy="1350894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2159899" y="2723878"/>
            <a:ext cx="2454343" cy="71506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Выбираем подсистему, раздел ведения справочников. </a:t>
            </a:r>
          </a:p>
          <a:p>
            <a:pPr algn="ctr"/>
            <a:r>
              <a:rPr lang="ru-RU" sz="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Далее открываем подраздел внесения изменений в Книгу регистрации лицевых счетов </a:t>
            </a:r>
            <a:endParaRPr lang="ru-RU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Прямая со стрелкой 9"/>
          <p:cNvCxnSpPr>
            <a:endCxn id="11" idx="5"/>
          </p:cNvCxnSpPr>
          <p:nvPr/>
        </p:nvCxnSpPr>
        <p:spPr>
          <a:xfrm flipH="1" flipV="1">
            <a:off x="1780305" y="2535994"/>
            <a:ext cx="658095" cy="188156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вал 14"/>
          <p:cNvSpPr/>
          <p:nvPr/>
        </p:nvSpPr>
        <p:spPr>
          <a:xfrm>
            <a:off x="4994414" y="1114010"/>
            <a:ext cx="1382781" cy="23854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429000" y="0"/>
            <a:ext cx="3429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endParaRPr lang="ru-RU" sz="2000" b="1" dirty="0" smtClean="0">
              <a:ln w="18415" cmpd="sng">
                <a:noFill/>
                <a:prstDash val="solid"/>
              </a:ln>
              <a:solidFill>
                <a:srgbClr val="002060"/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151BF20-B92B-4BE4-94F5-F48CE41002E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933199" cy="51435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29AD3B2-72C4-4B08-AD9B-62CE292C6BCD}"/>
              </a:ext>
            </a:extLst>
          </p:cNvPr>
          <p:cNvSpPr txBox="1"/>
          <p:nvPr/>
        </p:nvSpPr>
        <p:spPr>
          <a:xfrm>
            <a:off x="2958215" y="106466"/>
            <a:ext cx="39133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b="1" dirty="0" smtClean="0">
                <a:solidFill>
                  <a:srgbClr val="11437F"/>
                </a:solidFill>
              </a:rPr>
              <a:t>Открытие лицевого счета 71 типа</a:t>
            </a:r>
            <a:endParaRPr lang="ru-RU" sz="1200" dirty="0">
              <a:solidFill>
                <a:srgbClr val="11437F"/>
              </a:solidFill>
            </a:endParaRPr>
          </a:p>
        </p:txBody>
      </p:sp>
      <p:pic>
        <p:nvPicPr>
          <p:cNvPr id="19" name="Рисунок 8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340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644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9492"/>
            <a:ext cx="6553200" cy="1926753"/>
          </a:xfrm>
          <a:prstGeom prst="rect">
            <a:avLst/>
          </a:prstGeom>
        </p:spPr>
      </p:pic>
      <p:sp>
        <p:nvSpPr>
          <p:cNvPr id="15" name="Овал 14"/>
          <p:cNvSpPr/>
          <p:nvPr/>
        </p:nvSpPr>
        <p:spPr>
          <a:xfrm>
            <a:off x="1905000" y="742950"/>
            <a:ext cx="2819400" cy="38100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endParaRPr lang="ru-R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8722" y="2805008"/>
            <a:ext cx="6139121" cy="196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Овал 16"/>
          <p:cNvSpPr/>
          <p:nvPr/>
        </p:nvSpPr>
        <p:spPr>
          <a:xfrm>
            <a:off x="104362" y="3250094"/>
            <a:ext cx="313082" cy="377687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726429" y="3002175"/>
            <a:ext cx="2245621" cy="45287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открывшейся списочной форме нажимаем </a:t>
            </a:r>
          </a:p>
          <a:p>
            <a:pPr algn="ctr"/>
            <a:r>
              <a:rPr lang="ru-RU" sz="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 кнопу «Создать новый документ»</a:t>
            </a:r>
            <a:endParaRPr lang="ru-RU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flipH="1">
            <a:off x="364140" y="3160643"/>
            <a:ext cx="2349243" cy="133530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8143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3379305"/>
            <a:ext cx="6513444" cy="176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3043" y="0"/>
            <a:ext cx="6610597" cy="3697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Овал 4"/>
          <p:cNvSpPr/>
          <p:nvPr/>
        </p:nvSpPr>
        <p:spPr>
          <a:xfrm>
            <a:off x="1600200" y="2626074"/>
            <a:ext cx="144117" cy="614083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endParaRPr lang="ru-RU" dirty="0"/>
          </a:p>
        </p:txBody>
      </p:sp>
      <p:sp>
        <p:nvSpPr>
          <p:cNvPr id="16" name="Овал 15"/>
          <p:cNvSpPr/>
          <p:nvPr/>
        </p:nvSpPr>
        <p:spPr>
          <a:xfrm>
            <a:off x="893723" y="3363404"/>
            <a:ext cx="3168896" cy="24450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endParaRPr lang="ru-RU" dirty="0"/>
          </a:p>
        </p:txBody>
      </p:sp>
      <p:cxnSp>
        <p:nvCxnSpPr>
          <p:cNvPr id="19" name="Прямая со стрелкой 18"/>
          <p:cNvCxnSpPr>
            <a:stCxn id="39" idx="1"/>
            <a:endCxn id="5" idx="7"/>
          </p:cNvCxnSpPr>
          <p:nvPr/>
        </p:nvCxnSpPr>
        <p:spPr>
          <a:xfrm flipH="1">
            <a:off x="1723212" y="2504047"/>
            <a:ext cx="2717717" cy="211957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Скругленный прямоугольник 25"/>
          <p:cNvSpPr/>
          <p:nvPr/>
        </p:nvSpPr>
        <p:spPr>
          <a:xfrm>
            <a:off x="4344000" y="3476959"/>
            <a:ext cx="2430118" cy="164989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После заполнения вкладки Основной информации добавляем скан-копию документа-основания во вкладке Вложения, </a:t>
            </a:r>
          </a:p>
          <a:p>
            <a:pPr algn="ctr"/>
            <a:r>
              <a:rPr lang="ru-RU" sz="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заполняем Лист согласования в соответствии с полномочиями сотрудников к ГИИС «Электронный бюджет», согласовываем и утверждаем Заявку</a:t>
            </a:r>
          </a:p>
          <a:p>
            <a:pPr algn="ctr"/>
            <a:endParaRPr lang="ru-RU" sz="3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После внесения записи в Книгу регистрации лицевых счетов, Заявка на создание документа-основания сформируется в автоматическом режиме (Тип источника – НСИ ЭБ)</a:t>
            </a:r>
          </a:p>
        </p:txBody>
      </p:sp>
      <p:sp>
        <p:nvSpPr>
          <p:cNvPr id="22" name="Овал 21"/>
          <p:cNvSpPr/>
          <p:nvPr/>
        </p:nvSpPr>
        <p:spPr>
          <a:xfrm>
            <a:off x="1051064" y="944218"/>
            <a:ext cx="894522" cy="178904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306751" y="606844"/>
            <a:ext cx="2245621" cy="45287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Выбираем необходимый тип Заявки</a:t>
            </a:r>
            <a:endParaRPr lang="ru-RU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 flipH="1">
            <a:off x="1944461" y="884582"/>
            <a:ext cx="2349243" cy="133530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Скругленный прямоугольник 27"/>
          <p:cNvSpPr/>
          <p:nvPr/>
        </p:nvSpPr>
        <p:spPr>
          <a:xfrm>
            <a:off x="4385021" y="1128649"/>
            <a:ext cx="2245621" cy="81942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r>
              <a:rPr lang="ru-RU" sz="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Из справочника выбираем код по Сводному реестру (реквизиты учреждения заполнятся автоматически).</a:t>
            </a:r>
          </a:p>
          <a:p>
            <a:pPr algn="ctr"/>
            <a:r>
              <a:rPr lang="ru-RU" sz="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После заполнения Сведений о клиенте , станет активным информация о заказчике (из справочника Сводный реестр)</a:t>
            </a:r>
            <a:endParaRPr lang="ru-RU" sz="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3742083" y="1217544"/>
            <a:ext cx="152814" cy="22363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endParaRPr lang="ru-RU" dirty="0"/>
          </a:p>
        </p:txBody>
      </p:sp>
      <p:cxnSp>
        <p:nvCxnSpPr>
          <p:cNvPr id="30" name="Прямая со стрелкой 29"/>
          <p:cNvCxnSpPr/>
          <p:nvPr/>
        </p:nvCxnSpPr>
        <p:spPr>
          <a:xfrm flipH="1" flipV="1">
            <a:off x="3913533" y="1282148"/>
            <a:ext cx="439807" cy="139148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2822975" y="2490959"/>
            <a:ext cx="1341033" cy="135115"/>
          </a:xfrm>
          <a:prstGeom prst="rect">
            <a:avLst/>
          </a:prstGeom>
        </p:spPr>
        <p:txBody>
          <a:bodyPr wrap="none" lIns="57607" tIns="28804" rIns="57607" bIns="28804">
            <a:spAutoFit/>
          </a:bodyPr>
          <a:lstStyle/>
          <a:p>
            <a:r>
              <a:rPr lang="ru-RU" sz="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реквизиты учреждения заполнятся автоматически</a:t>
            </a:r>
            <a:endParaRPr lang="ru-RU" dirty="0"/>
          </a:p>
        </p:txBody>
      </p:sp>
      <p:cxnSp>
        <p:nvCxnSpPr>
          <p:cNvPr id="35" name="Прямая со стрелкой 34"/>
          <p:cNvCxnSpPr/>
          <p:nvPr/>
        </p:nvCxnSpPr>
        <p:spPr>
          <a:xfrm flipH="1">
            <a:off x="1885951" y="1461053"/>
            <a:ext cx="2512115" cy="308113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Скругленный прямоугольник 38"/>
          <p:cNvSpPr/>
          <p:nvPr/>
        </p:nvSpPr>
        <p:spPr>
          <a:xfrm>
            <a:off x="4440929" y="2038349"/>
            <a:ext cx="2245621" cy="93139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r>
              <a:rPr lang="ru-RU" sz="800" dirty="0" smtClean="0">
                <a:solidFill>
                  <a:srgbClr val="002060"/>
                </a:solidFill>
              </a:rPr>
              <a:t>Номер лицевого счета подтягивается в случае его резервирования ранее.</a:t>
            </a:r>
          </a:p>
          <a:p>
            <a:pPr algn="ctr"/>
            <a:r>
              <a:rPr lang="ru-RU" sz="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Из справочника выбирается тип лицевого счета  «71» (номер лицевого счета, код системы подтянутся автоматически).</a:t>
            </a:r>
          </a:p>
          <a:p>
            <a:pPr algn="ctr"/>
            <a:r>
              <a:rPr lang="ru-RU" sz="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Бюджет указываем в соответствии с источником финансового обеспечения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4410866" y="2987141"/>
            <a:ext cx="2245621" cy="40867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Заполняем реквизиты документа-основания</a:t>
            </a:r>
            <a:endParaRPr lang="ru-RU" sz="9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7" name="Прямая со стрелкой 46"/>
          <p:cNvCxnSpPr/>
          <p:nvPr/>
        </p:nvCxnSpPr>
        <p:spPr>
          <a:xfrm flipH="1">
            <a:off x="2400300" y="2976743"/>
            <a:ext cx="2023855" cy="372744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Скругленный прямоугольник 19"/>
          <p:cNvSpPr/>
          <p:nvPr/>
        </p:nvSpPr>
        <p:spPr>
          <a:xfrm>
            <a:off x="2209800" y="3714750"/>
            <a:ext cx="1828800" cy="3810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endParaRPr lang="ru-RU" sz="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7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Код ТОФК открытия ЛС (711 ЛС – 7300, 712, 713 – код ТОФК по месту открытия ЛС заказчику)</a:t>
            </a:r>
          </a:p>
          <a:p>
            <a:pPr algn="ctr"/>
            <a:endParaRPr lang="ru-RU" sz="7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609600" y="3562351"/>
            <a:ext cx="381000" cy="30480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7607" tIns="28804" rIns="57607" bIns="28804" rtlCol="0" anchor="ctr"/>
          <a:lstStyle/>
          <a:p>
            <a:pPr algn="ctr"/>
            <a:endParaRPr lang="ru-RU" dirty="0"/>
          </a:p>
        </p:txBody>
      </p:sp>
      <p:cxnSp>
        <p:nvCxnSpPr>
          <p:cNvPr id="23" name="Прямая со стрелкой 22"/>
          <p:cNvCxnSpPr>
            <a:stCxn id="20" idx="1"/>
          </p:cNvCxnSpPr>
          <p:nvPr/>
        </p:nvCxnSpPr>
        <p:spPr>
          <a:xfrm flipH="1" flipV="1">
            <a:off x="990600" y="3714752"/>
            <a:ext cx="1219200" cy="190498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7123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13780</TotalTime>
  <Words>382</Words>
  <Application>Microsoft Office PowerPoint</Application>
  <PresentationFormat>Произвольный</PresentationFormat>
  <Paragraphs>50</Paragraphs>
  <Slides>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Arial Narrow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Куликова Светлана Владимировна</cp:lastModifiedBy>
  <cp:revision>463</cp:revision>
  <cp:lastPrinted>2022-06-16T11:24:01Z</cp:lastPrinted>
  <dcterms:created xsi:type="dcterms:W3CDTF">2019-07-31T16:47:50Z</dcterms:created>
  <dcterms:modified xsi:type="dcterms:W3CDTF">2025-03-19T12:23:53Z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